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9" r:id="rId3"/>
    <p:sldId id="282" r:id="rId4"/>
    <p:sldId id="283" r:id="rId5"/>
    <p:sldId id="285" r:id="rId6"/>
    <p:sldId id="280" r:id="rId7"/>
    <p:sldId id="281" r:id="rId8"/>
    <p:sldId id="28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A37E90-6E5D-49B0-92AF-F7F16979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NWP collage"/>
          <p:cNvPicPr>
            <a:picLocks noChangeAspect="1" noChangeArrowheads="1"/>
          </p:cNvPicPr>
          <p:nvPr userDrawn="1"/>
        </p:nvPicPr>
        <p:blipFill>
          <a:blip r:embed="rId13" cstate="print"/>
          <a:srcRect l="9549" r="11459" b="27536"/>
          <a:stretch>
            <a:fillRect/>
          </a:stretch>
        </p:blipFill>
        <p:spPr bwMode="auto">
          <a:xfrm>
            <a:off x="4038600" y="2273300"/>
            <a:ext cx="5105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9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843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9228" y="5091793"/>
            <a:ext cx="1143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839200" cy="1470025"/>
          </a:xfrm>
        </p:spPr>
        <p:txBody>
          <a:bodyPr/>
          <a:lstStyle/>
          <a:p>
            <a:pPr eaLnBrk="1" hangingPunct="1"/>
            <a:r>
              <a:rPr lang="en-US" dirty="0"/>
              <a:t>The Dalles </a:t>
            </a:r>
            <a:r>
              <a:rPr lang="en-US"/>
              <a:t>Failing Spillway</a:t>
            </a:r>
            <a:endParaRPr lang="en-US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Bob Cordie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</a:rPr>
              <a:t>Biologist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</a:rPr>
              <a:t>The Dalles Dam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ctr" anchorCtr="0"/>
          <a:lstStyle/>
          <a:p>
            <a:r>
              <a:rPr lang="en-US" altLang="en-US" dirty="0"/>
              <a:t>The </a:t>
            </a:r>
            <a:r>
              <a:rPr lang="en-US" altLang="en-US" dirty="0" err="1"/>
              <a:t>Dalles</a:t>
            </a:r>
            <a:r>
              <a:rPr lang="en-US" altLang="en-US" dirty="0"/>
              <a:t> Spillway</a:t>
            </a:r>
            <a:endParaRPr lang="en-US" dirty="0"/>
          </a:p>
        </p:txBody>
      </p:sp>
      <p:pic>
        <p:nvPicPr>
          <p:cNvPr id="6" name="Content Placeholder 3" descr="Copy (2) of USCG Flight 2010 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417638"/>
            <a:ext cx="6400800" cy="4389437"/>
          </a:xfrm>
          <a:prstGeom prst="rect">
            <a:avLst/>
          </a:prstGeom>
        </p:spPr>
      </p:pic>
      <p:pic>
        <p:nvPicPr>
          <p:cNvPr id="8" name="Picture 3" descr="spil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27"/>
          <a:stretch>
            <a:fillRect/>
          </a:stretch>
        </p:blipFill>
        <p:spPr>
          <a:xfrm>
            <a:off x="4941336" y="3861048"/>
            <a:ext cx="2831064" cy="19460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476432" y="4903832"/>
            <a:ext cx="252028" cy="18002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6728460" y="5082540"/>
            <a:ext cx="22860" cy="114300"/>
          </a:xfrm>
          <a:custGeom>
            <a:avLst/>
            <a:gdLst>
              <a:gd name="connsiteX0" fmla="*/ 0 w 22860"/>
              <a:gd name="connsiteY0" fmla="*/ 0 h 114300"/>
              <a:gd name="connsiteX1" fmla="*/ 22860 w 22860"/>
              <a:gd name="connsiteY1" fmla="*/ 114300 h 114300"/>
              <a:gd name="connsiteX2" fmla="*/ 22860 w 2286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" h="114300">
                <a:moveTo>
                  <a:pt x="0" y="0"/>
                </a:moveTo>
                <a:lnTo>
                  <a:pt x="22860" y="114300"/>
                </a:lnTo>
                <a:lnTo>
                  <a:pt x="22860" y="1143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E4E4-4766-E852-F5A0-BCE660F5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Spillway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B9850-CD7B-7996-1E33-9B75390B5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1995-1999 Spillway testing for juvenile passage 30% and 64% river flow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2000-2003  Operate 40% of river flow spill using bays 1-17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2004 Construction of bay 6/7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spillwall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 Discover failing wire rope. Use of 4’, 5’, 6’ and 8’ pennants 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spillgates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3 - 6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2006 Replaced wire rope and drums for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spillbays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1-9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2004-2009 Operate 40% spill trying to maintain north of 6/7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spillwall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 Construction of bay 8/9 extended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spillwall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2010-2017 Operate 40% spill trying to maintain north of 8/9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spillwall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 Tagged out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bays with deficiencies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 Project evaluation of spillway and deficiencies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Comprehensive assessment of Lower Columbia Spillways starts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Bathymetry test finds rock pile below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spillbay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Operate according to flex spill guidelines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4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4ABE-C1CF-1E9D-2985-8796D504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Spillgates</a:t>
            </a:r>
            <a:r>
              <a:rPr lang="en-US" dirty="0"/>
              <a:t> Out of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F49D-E902-3B43-85D9-443FF5A2E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8691"/>
            <a:ext cx="7620000" cy="315190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Bay 9 – seized trunnion pin</a:t>
            </a:r>
          </a:p>
          <a:p>
            <a:r>
              <a:rPr lang="en-US" dirty="0"/>
              <a:t>Bay 10,11,13 – wire rope</a:t>
            </a:r>
          </a:p>
          <a:p>
            <a:r>
              <a:rPr lang="en-US" dirty="0"/>
              <a:t>Bay 14 – unknown</a:t>
            </a:r>
          </a:p>
          <a:p>
            <a:r>
              <a:rPr lang="en-US" dirty="0"/>
              <a:t>Bay 16,18,19 – structural deformation</a:t>
            </a:r>
          </a:p>
          <a:p>
            <a:r>
              <a:rPr lang="en-US" dirty="0"/>
              <a:t>Bay 23 – apron undercutting</a:t>
            </a:r>
          </a:p>
        </p:txBody>
      </p:sp>
    </p:spTree>
    <p:extLst>
      <p:ext uri="{BB962C8B-B14F-4D97-AF65-F5344CB8AC3E}">
        <p14:creationId xmlns:p14="http://schemas.microsoft.com/office/powerpoint/2010/main" val="347768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4CA4-92FF-E148-FF42-1328D26B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ED431-4512-1CB9-6184-D0395E04C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273050"/>
            <a:ext cx="5029200" cy="585311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Crane Rehab E&amp;D -.3M</a:t>
            </a:r>
          </a:p>
          <a:p>
            <a:r>
              <a:rPr lang="en-US" dirty="0"/>
              <a:t>Crane Rehab - 10.6M</a:t>
            </a:r>
          </a:p>
          <a:p>
            <a:r>
              <a:rPr lang="en-US" dirty="0"/>
              <a:t>Bays1-9 Rehab – 28.8M</a:t>
            </a:r>
          </a:p>
          <a:p>
            <a:r>
              <a:rPr lang="en-US" dirty="0"/>
              <a:t>Bay10-23Rehab -45.8M</a:t>
            </a:r>
          </a:p>
          <a:p>
            <a:r>
              <a:rPr lang="en-US" dirty="0"/>
              <a:t>Power Upgrade - .9M</a:t>
            </a:r>
          </a:p>
          <a:p>
            <a:r>
              <a:rPr lang="en-US" dirty="0"/>
              <a:t>Controls Upgrade– 5.2M</a:t>
            </a:r>
          </a:p>
          <a:p>
            <a:endParaRPr lang="en-US" dirty="0"/>
          </a:p>
          <a:p>
            <a:r>
              <a:rPr lang="en-US" dirty="0"/>
              <a:t>Grand Total – 102M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D543D-E423-1994-DBFC-A35648DC6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FY25 Non-Routine Budget Submission </a:t>
            </a:r>
          </a:p>
        </p:txBody>
      </p:sp>
    </p:spTree>
    <p:extLst>
      <p:ext uri="{BB962C8B-B14F-4D97-AF65-F5344CB8AC3E}">
        <p14:creationId xmlns:p14="http://schemas.microsoft.com/office/powerpoint/2010/main" val="30546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69D5-1E8A-D120-33A1-E32D770C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7010400" cy="1143000"/>
          </a:xfrm>
        </p:spPr>
        <p:txBody>
          <a:bodyPr/>
          <a:lstStyle/>
          <a:p>
            <a:r>
              <a:rPr lang="en-US" dirty="0"/>
              <a:t>Infamous Bay 9 Trunnion Pin</a:t>
            </a:r>
          </a:p>
        </p:txBody>
      </p:sp>
      <p:pic>
        <p:nvPicPr>
          <p:cNvPr id="5" name="Content Placeholder 4" descr="A picture containing chocolate, dirty, eaten, close&#10;&#10;Description automatically generated">
            <a:extLst>
              <a:ext uri="{FF2B5EF4-FFF2-40B4-BE49-F238E27FC236}">
                <a16:creationId xmlns:a16="http://schemas.microsoft.com/office/drawing/2014/main" id="{9707EFEB-766A-C911-6890-6C3CDB725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3179" y="1362621"/>
            <a:ext cx="4754563" cy="5077321"/>
          </a:xfrm>
        </p:spPr>
      </p:pic>
    </p:spTree>
    <p:extLst>
      <p:ext uri="{BB962C8B-B14F-4D97-AF65-F5344CB8AC3E}">
        <p14:creationId xmlns:p14="http://schemas.microsoft.com/office/powerpoint/2010/main" val="117721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865E-ADCB-06D1-BFE3-AA0D4AAC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Bent Struts</a:t>
            </a:r>
          </a:p>
        </p:txBody>
      </p:sp>
      <p:pic>
        <p:nvPicPr>
          <p:cNvPr id="5" name="Content Placeholder 4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51B01FCA-BA2A-7B5F-ADF9-6744B6C69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51709"/>
            <a:ext cx="7101417" cy="4525963"/>
          </a:xfrm>
        </p:spPr>
      </p:pic>
    </p:spTree>
    <p:extLst>
      <p:ext uri="{BB962C8B-B14F-4D97-AF65-F5344CB8AC3E}">
        <p14:creationId xmlns:p14="http://schemas.microsoft.com/office/powerpoint/2010/main" val="335795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2C8C-5EB2-3171-1C47-9176230C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Failing Crane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15E264-53F0-EE32-BBCC-1EF851CD6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010400" cy="5003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811790"/>
      </p:ext>
    </p:extLst>
  </p:cSld>
  <p:clrMapOvr>
    <a:masterClrMapping/>
  </p:clrMapOvr>
</p:sld>
</file>

<file path=ppt/theme/theme1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82</TotalTime>
  <Words>222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PPT_Master_Slide_Template</vt:lpstr>
      <vt:lpstr>The Dalles Failing Spillway</vt:lpstr>
      <vt:lpstr>The Dalles Spillway</vt:lpstr>
      <vt:lpstr>Spillway History</vt:lpstr>
      <vt:lpstr>Spillgates Out of Service</vt:lpstr>
      <vt:lpstr>COST ESTIMATES</vt:lpstr>
      <vt:lpstr>Infamous Bay 9 Trunnion Pin</vt:lpstr>
      <vt:lpstr>Bent Struts</vt:lpstr>
      <vt:lpstr>Failing Crane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Cordie, Robert P CIV (USA)</cp:lastModifiedBy>
  <cp:revision>20</cp:revision>
  <dcterms:created xsi:type="dcterms:W3CDTF">2009-08-07T22:07:09Z</dcterms:created>
  <dcterms:modified xsi:type="dcterms:W3CDTF">2023-09-11T21:54:54Z</dcterms:modified>
</cp:coreProperties>
</file>